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9" r:id="rId12"/>
    <p:sldId id="268" r:id="rId13"/>
    <p:sldId id="267" r:id="rId14"/>
    <p:sldId id="266" r:id="rId15"/>
    <p:sldId id="291" r:id="rId16"/>
    <p:sldId id="292" r:id="rId17"/>
    <p:sldId id="294" r:id="rId18"/>
    <p:sldId id="293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85" r:id="rId28"/>
    <p:sldId id="286" r:id="rId29"/>
    <p:sldId id="284" r:id="rId30"/>
    <p:sldId id="287" r:id="rId31"/>
    <p:sldId id="288" r:id="rId32"/>
    <p:sldId id="289" r:id="rId33"/>
    <p:sldId id="290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325921507170877"/>
          <c:y val="0.15025156046049176"/>
          <c:w val="0.43650366251442285"/>
          <c:h val="0.7043789008900469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425-4880-8270-C12ABBA7C6E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425-4880-8270-C12ABBA7C6E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425-4880-8270-C12ABBA7C6E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425-4880-8270-C12ABBA7C6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Hoja2!$A$1:$A$4</c:f>
              <c:strCache>
                <c:ptCount val="4"/>
                <c:pt idx="0">
                  <c:v>INSPECCIONES REALIZADAS </c:v>
                </c:pt>
                <c:pt idx="1">
                  <c:v>PERMISOS EMITIDOS </c:v>
                </c:pt>
                <c:pt idx="2">
                  <c:v>LOCALES QUE NO TERMINARON EL TRÁMITE CORRESPONDIENTE </c:v>
                </c:pt>
                <c:pt idx="3">
                  <c:v>VISTO BUENO DE PLANOS </c:v>
                </c:pt>
              </c:strCache>
            </c:strRef>
          </c:cat>
          <c:val>
            <c:numRef>
              <c:f>Hoja2!$B$1:$B$4</c:f>
              <c:numCache>
                <c:formatCode>General</c:formatCode>
                <c:ptCount val="4"/>
                <c:pt idx="0">
                  <c:v>508</c:v>
                </c:pt>
                <c:pt idx="1">
                  <c:v>482</c:v>
                </c:pt>
                <c:pt idx="2">
                  <c:v>26</c:v>
                </c:pt>
                <c:pt idx="3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425-4880-8270-C12ABBA7C6E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395738547289687"/>
          <c:y val="6.546129934702305E-2"/>
          <c:w val="0.30426304799004383"/>
          <c:h val="0.79124357726308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Hoja1!$A$8:$A$10</c:f>
              <c:strCache>
                <c:ptCount val="3"/>
                <c:pt idx="0">
                  <c:v>INFIMA CUANTIA</c:v>
                </c:pt>
                <c:pt idx="1">
                  <c:v>CATALOGO ELECTRONICO</c:v>
                </c:pt>
                <c:pt idx="2">
                  <c:v>MENOR CUANTIA</c:v>
                </c:pt>
              </c:strCache>
            </c:strRef>
          </c:cat>
          <c:val>
            <c:numRef>
              <c:f>Hoja1!$C$8:$C$10</c:f>
              <c:numCache>
                <c:formatCode>General</c:formatCode>
                <c:ptCount val="3"/>
                <c:pt idx="0">
                  <c:v>19996.66</c:v>
                </c:pt>
                <c:pt idx="1">
                  <c:v>431.93</c:v>
                </c:pt>
                <c:pt idx="2">
                  <c:v>79561.62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97E-4071-B05B-579A8DD8BC0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53694896"/>
        <c:axId val="153695456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lt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EC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lt1">
                                <a:lumMod val="95000"/>
                                <a:alpha val="54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Hoja1!$A$8:$A$10</c15:sqref>
                        </c15:formulaRef>
                      </c:ext>
                    </c:extLst>
                    <c:strCache>
                      <c:ptCount val="3"/>
                      <c:pt idx="0">
                        <c:v>INFIMA CUANTIA</c:v>
                      </c:pt>
                      <c:pt idx="1">
                        <c:v>CATALOGO ELECTRONICO</c:v>
                      </c:pt>
                      <c:pt idx="2">
                        <c:v>MENOR CUANTIA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Hoja1!$B$8:$B$10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1-997E-4071-B05B-579A8DD8BC03}"/>
                  </c:ext>
                </c:extLst>
              </c15:ser>
            </c15:filteredBarSeries>
          </c:ext>
        </c:extLst>
      </c:barChart>
      <c:catAx>
        <c:axId val="15369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53695456"/>
        <c:crosses val="autoZero"/>
        <c:auto val="1"/>
        <c:lblAlgn val="ctr"/>
        <c:lblOffset val="100"/>
        <c:noMultiLvlLbl val="0"/>
      </c:catAx>
      <c:valAx>
        <c:axId val="15369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53694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0EABC9-EC28-7497-AAC1-4F9209416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C54068D-AF1C-3ADB-3322-6E0E62838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FC8DC6A-9BBA-23BB-5535-572AD1E60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4933-BE28-4771-AC4B-891D9F8B9B65}" type="datetimeFigureOut">
              <a:rPr lang="es-EC" smtClean="0"/>
              <a:t>25/05/2023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E267862-BF66-443B-3D98-2868FF292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7594182-E93F-D38B-A8B6-DB1DEA929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2042-A536-4F19-BC12-9137AC95CE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1638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34B1569-F698-C2BA-E1AB-0BF472C98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77E5B32-2445-9910-A1C3-FC3D81A05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A28041A-3E63-6A8E-0A4A-209D3FA5E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4933-BE28-4771-AC4B-891D9F8B9B65}" type="datetimeFigureOut">
              <a:rPr lang="es-EC" smtClean="0"/>
              <a:t>25/05/2023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B8ABAE8-30E3-4D24-8698-87C84679E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57E53E8-3FAE-5132-CD75-37868FB32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2042-A536-4F19-BC12-9137AC95CE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6049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E630C31-F7E7-21E8-2361-F7AD9ED4D8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6D0C4FF-0180-0F43-E3EC-8BD83C6E2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F1A104F-D5EC-CBBB-3BEE-DD23683E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4933-BE28-4771-AC4B-891D9F8B9B65}" type="datetimeFigureOut">
              <a:rPr lang="es-EC" smtClean="0"/>
              <a:t>25/05/2023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3DC91A4-E0E2-E8CE-330E-11AFA983A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EE544DE-9CE1-5D38-B3D4-696ACC02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2042-A536-4F19-BC12-9137AC95CE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291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C1D5D8-EA23-A7D5-193D-658798527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E71E160-B34D-7E8C-E776-F6BA00279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54E8F88-4A4C-E8AB-6B41-8BB6A373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4933-BE28-4771-AC4B-891D9F8B9B65}" type="datetimeFigureOut">
              <a:rPr lang="es-EC" smtClean="0"/>
              <a:t>25/05/2023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3CD39F4-16A4-AA9E-143F-558243500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5D3682B-163F-B899-1C04-6332E151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2042-A536-4F19-BC12-9137AC95CE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944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92A375-6ADD-06CB-E96E-8A7A88827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AA62B4A-71FC-4FB6-28B4-9FEBCD83C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35779A8-0271-A103-EB91-2F147B0DE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4933-BE28-4771-AC4B-891D9F8B9B65}" type="datetimeFigureOut">
              <a:rPr lang="es-EC" smtClean="0"/>
              <a:t>25/05/2023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29CF55-732C-1EF2-E68B-4CC785DDF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41C2EEF-B870-D846-2040-DD516312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2042-A536-4F19-BC12-9137AC95CE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210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98CFBCD-7322-BE3A-379E-2097DF4F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28947D0-ECAF-3E7A-6DFE-D464CBCA46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23B5753-8E74-5D3C-CE58-9730158BC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99B3672-3BFD-9C32-90B3-B2AE2FA9D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4933-BE28-4771-AC4B-891D9F8B9B65}" type="datetimeFigureOut">
              <a:rPr lang="es-EC" smtClean="0"/>
              <a:t>25/05/2023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259DC0D-E894-C650-04BC-37414ED2B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E3DBA5A-C13F-83E4-D63F-7C4217377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2042-A536-4F19-BC12-9137AC95CE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428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A9B736-1DEC-F365-C205-896E8D6F9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DAD07547-9B57-40F0-ACE0-AD84B2CD0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C6C19CB-E74B-254E-5F3F-D2D951DB1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E232E690-F240-373D-0CDE-AD401D5676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9C38D003-E463-3F43-1A3C-B7566F658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2BCA6C81-BFF5-DA95-EA20-502B8C7B6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4933-BE28-4771-AC4B-891D9F8B9B65}" type="datetimeFigureOut">
              <a:rPr lang="es-EC" smtClean="0"/>
              <a:t>25/05/2023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D56A1DB9-7F6E-98A2-7E9D-9D5035572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CA4BB52-E8B3-202B-AD94-3961AFB1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2042-A536-4F19-BC12-9137AC95CE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3856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C67B4AA-1618-83F9-C53F-525BD38EF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7666D16D-063C-2EFD-F861-23253CA3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4933-BE28-4771-AC4B-891D9F8B9B65}" type="datetimeFigureOut">
              <a:rPr lang="es-EC" smtClean="0"/>
              <a:t>25/05/2023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2EA94C0-CDEE-263A-E895-D84CA8ED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21BF5CC9-724A-8EC4-AFDD-D91AC68B7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2042-A536-4F19-BC12-9137AC95CE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20417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6411AA8B-95F3-8434-6BD5-EACCF5CCF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4933-BE28-4771-AC4B-891D9F8B9B65}" type="datetimeFigureOut">
              <a:rPr lang="es-EC" smtClean="0"/>
              <a:t>25/05/2023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6274DE20-4235-81EA-EF73-F0112B79C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2FEC7FE3-0837-067B-F4E2-E542B39D8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2042-A536-4F19-BC12-9137AC95CE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50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D5CB372-8C05-018F-1DAA-200A0A643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FE9A84B-80AF-1741-0442-5DA36DC5F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30EE1556-AF48-A8BD-F7C7-053C217CE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7FAD58B-CB77-FE30-9ECC-AECE1E2FB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4933-BE28-4771-AC4B-891D9F8B9B65}" type="datetimeFigureOut">
              <a:rPr lang="es-EC" smtClean="0"/>
              <a:t>25/05/2023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D177BE0-4E16-F74D-103D-332F4912C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6F7DF2B-C931-4F7C-285E-C849283C8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2042-A536-4F19-BC12-9137AC95CE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33921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13C0FA5-D355-3D39-AE01-3687F51FC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5D5C5BA7-403B-2432-A8B4-668CF8FF5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D19043B-B125-92E4-2D2D-A82A18ADA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D9226D9-5510-8A19-0A71-B59915246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24933-BE28-4771-AC4B-891D9F8B9B65}" type="datetimeFigureOut">
              <a:rPr lang="es-EC" smtClean="0"/>
              <a:t>25/05/2023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B9627EF-8619-E2DB-83E2-1543B847E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2942ED98-5F66-3B69-51CF-441DD4453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2042-A536-4F19-BC12-9137AC95CE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5361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ABDA3D21-EF08-19D6-BACD-76AD7A5BE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CA799F5-307B-32E3-6FF8-606196B88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D2076AF-105D-4EF8-2412-00E81B78F5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24933-BE28-4771-AC4B-891D9F8B9B65}" type="datetimeFigureOut">
              <a:rPr lang="es-EC" smtClean="0"/>
              <a:t>25/05/2023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E691883-040A-EA72-6146-7AF601B97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5A2A2A4-C0B2-11C3-9C7D-1F7B9D2FF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2042-A536-4F19-BC12-9137AC95CE0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2851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C61AC14-10FE-08E2-4277-BAA32B6F3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>
            <a:normAutofit/>
          </a:bodyPr>
          <a:lstStyle/>
          <a:p>
            <a:r>
              <a:rPr lang="es-EC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CUERPO DE BOMBEROS DEL CANTÓN  PALORA</a:t>
            </a:r>
            <a:endParaRPr lang="es-EC" sz="4000" dirty="0"/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xmlns="" id="{AF14376E-75CB-FBFD-1E2B-417CF8B4C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445125" y="197623"/>
            <a:ext cx="13017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2">
            <a:extLst>
              <a:ext uri="{FF2B5EF4-FFF2-40B4-BE49-F238E27FC236}">
                <a16:creationId xmlns:a16="http://schemas.microsoft.com/office/drawing/2014/main" xmlns="" id="{0CC8A5A3-FAB2-B7A6-0D02-9E8D5F548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6921" r="2007"/>
          <a:stretch>
            <a:fillRect/>
          </a:stretch>
        </p:blipFill>
        <p:spPr bwMode="auto">
          <a:xfrm>
            <a:off x="1035908" y="2752725"/>
            <a:ext cx="10120184" cy="34242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78549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7E01A40-5B33-AF3B-A130-E6021A0538BB}"/>
              </a:ext>
            </a:extLst>
          </p:cNvPr>
          <p:cNvSpPr txBox="1"/>
          <p:nvPr/>
        </p:nvSpPr>
        <p:spPr>
          <a:xfrm>
            <a:off x="3516784" y="1384128"/>
            <a:ext cx="51584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AMENAZAS DE ABORTO   (</a:t>
            </a:r>
            <a:r>
              <a:rPr lang="es-EC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03)</a:t>
            </a:r>
            <a:endParaRPr lang="es-EC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7E9EA33-0761-91E9-47DA-E27968937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50" y="2535178"/>
            <a:ext cx="4823387" cy="36184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3864622-232B-9FB8-188C-407BEC6C6A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787" y="2535177"/>
            <a:ext cx="4752828" cy="36184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90692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45E341A-D136-6F7A-B227-5A05C2CA236E}"/>
              </a:ext>
            </a:extLst>
          </p:cNvPr>
          <p:cNvSpPr txBox="1"/>
          <p:nvPr/>
        </p:nvSpPr>
        <p:spPr>
          <a:xfrm>
            <a:off x="3037960" y="1384299"/>
            <a:ext cx="6116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EMERGENCIA MEDICAS    (</a:t>
            </a:r>
            <a:r>
              <a:rPr lang="es-EC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es-EC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9) </a:t>
            </a:r>
            <a:endParaRPr lang="es-EC" sz="3600" dirty="0"/>
          </a:p>
        </p:txBody>
      </p:sp>
      <p:pic>
        <p:nvPicPr>
          <p:cNvPr id="2" name="Imagen 1" descr="No hay ninguna descripción de la foto disponible.">
            <a:extLst>
              <a:ext uri="{FF2B5EF4-FFF2-40B4-BE49-F238E27FC236}">
                <a16:creationId xmlns:a16="http://schemas.microsoft.com/office/drawing/2014/main" xmlns="" id="{1CF5A4F4-C4DC-5DCB-A525-9E82DB4D8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3" y="2382030"/>
            <a:ext cx="4707926" cy="39881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 descr="No hay ninguna descripción de la foto disponible.">
            <a:extLst>
              <a:ext uri="{FF2B5EF4-FFF2-40B4-BE49-F238E27FC236}">
                <a16:creationId xmlns:a16="http://schemas.microsoft.com/office/drawing/2014/main" xmlns="" id="{3E5ED6C4-513A-4705-26FF-63CE758D9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211" y="2382030"/>
            <a:ext cx="4707926" cy="39881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13517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1895906-71E4-233C-4DAD-831582102D62}"/>
              </a:ext>
            </a:extLst>
          </p:cNvPr>
          <p:cNvSpPr txBox="1"/>
          <p:nvPr/>
        </p:nvSpPr>
        <p:spPr>
          <a:xfrm>
            <a:off x="3408405" y="1384128"/>
            <a:ext cx="5375189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LABORES DE PARTO (34</a:t>
            </a:r>
            <a:r>
              <a:rPr lang="es-EC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E4B52E7-FAED-AC8A-9711-4E29EADE2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70" y="2386064"/>
            <a:ext cx="4969152" cy="35328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 descr="No hay ninguna descripción de la foto disponible.">
            <a:extLst>
              <a:ext uri="{FF2B5EF4-FFF2-40B4-BE49-F238E27FC236}">
                <a16:creationId xmlns:a16="http://schemas.microsoft.com/office/drawing/2014/main" xmlns="" id="{E47CDFCB-704F-F8DE-A2E2-ADE07BFDD9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532" y="2386063"/>
            <a:ext cx="4711626" cy="35328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14207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C4B5A95B-7EFA-0829-2C91-E62AC28C799C}"/>
              </a:ext>
            </a:extLst>
          </p:cNvPr>
          <p:cNvSpPr txBox="1"/>
          <p:nvPr/>
        </p:nvSpPr>
        <p:spPr>
          <a:xfrm>
            <a:off x="3426940" y="1384128"/>
            <a:ext cx="5338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BÚSQUEDA Y RESCATE (03) </a:t>
            </a:r>
            <a:endParaRPr lang="es-EC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 descr="Puede ser una imagen de 7 personas y masa de agua">
            <a:extLst>
              <a:ext uri="{FF2B5EF4-FFF2-40B4-BE49-F238E27FC236}">
                <a16:creationId xmlns:a16="http://schemas.microsoft.com/office/drawing/2014/main" xmlns="" id="{EF7256BD-C8A8-3939-5128-08481DF01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5" y="2562053"/>
            <a:ext cx="5000050" cy="34880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 descr="No hay ninguna descripción de la foto disponible.">
            <a:extLst>
              <a:ext uri="{FF2B5EF4-FFF2-40B4-BE49-F238E27FC236}">
                <a16:creationId xmlns:a16="http://schemas.microsoft.com/office/drawing/2014/main" xmlns="" id="{614FAD47-8B0F-4E00-7C62-96A5E06BB2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506" y="2562053"/>
            <a:ext cx="4651478" cy="34880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26570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F20A543-CAA5-6EBE-D9B0-727013F17530}"/>
              </a:ext>
            </a:extLst>
          </p:cNvPr>
          <p:cNvSpPr txBox="1"/>
          <p:nvPr/>
        </p:nvSpPr>
        <p:spPr>
          <a:xfrm>
            <a:off x="2726210" y="1384128"/>
            <a:ext cx="6739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INCENDIOS ESTRUCTURALES (03)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3302592-B628-3567-AA6C-B3B5E3001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64" y="2497369"/>
            <a:ext cx="4814873" cy="36108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 descr="No hay ninguna descripción de la foto disponible.">
            <a:extLst>
              <a:ext uri="{FF2B5EF4-FFF2-40B4-BE49-F238E27FC236}">
                <a16:creationId xmlns:a16="http://schemas.microsoft.com/office/drawing/2014/main" xmlns="" id="{6811AF26-937C-54CC-BD1B-03C6BC5F7E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765" y="2497369"/>
            <a:ext cx="4814873" cy="36120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6007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F20A543-CAA5-6EBE-D9B0-727013F17530}"/>
              </a:ext>
            </a:extLst>
          </p:cNvPr>
          <p:cNvSpPr txBox="1"/>
          <p:nvPr/>
        </p:nvSpPr>
        <p:spPr>
          <a:xfrm>
            <a:off x="1950051" y="1384128"/>
            <a:ext cx="877561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TRASFERENCIA A LA CIUDAD DE MACAS (16)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A469158-977B-8FF0-9619-199C5127B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16" y="2649751"/>
            <a:ext cx="4688359" cy="35162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9D6DAFB-BDB8-4033-82E8-A94DA8BB7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894" y="2649752"/>
            <a:ext cx="5308601" cy="35162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53662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F20A543-CAA5-6EBE-D9B0-727013F17530}"/>
              </a:ext>
            </a:extLst>
          </p:cNvPr>
          <p:cNvSpPr txBox="1"/>
          <p:nvPr/>
        </p:nvSpPr>
        <p:spPr>
          <a:xfrm>
            <a:off x="1075037" y="1384128"/>
            <a:ext cx="1014489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TRANSFERENCIA A LA CIUDAD DEL PUYO ( 16)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4DA3DA2-8D3F-2CFC-EF81-B6A0E17E6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04" y="2562053"/>
            <a:ext cx="5033318" cy="37749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892132D-7A4E-8C53-00B4-3B4B4CE0C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026" y="2562052"/>
            <a:ext cx="5033318" cy="37749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18008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F20A543-CAA5-6EBE-D9B0-727013F17530}"/>
              </a:ext>
            </a:extLst>
          </p:cNvPr>
          <p:cNvSpPr txBox="1"/>
          <p:nvPr/>
        </p:nvSpPr>
        <p:spPr>
          <a:xfrm>
            <a:off x="1075037" y="1384128"/>
            <a:ext cx="1014489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POSTAS REALIZADAS ( 07)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F65A0EA-5330-2B55-7E7B-B53F18D4E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36" y="2397210"/>
            <a:ext cx="5020963" cy="37657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869EEA3-80A2-6EF0-3A09-5F509C0A4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068" y="2317429"/>
            <a:ext cx="5127339" cy="38455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7409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F20A543-CAA5-6EBE-D9B0-727013F17530}"/>
              </a:ext>
            </a:extLst>
          </p:cNvPr>
          <p:cNvSpPr txBox="1"/>
          <p:nvPr/>
        </p:nvSpPr>
        <p:spPr>
          <a:xfrm>
            <a:off x="1023551" y="1374885"/>
            <a:ext cx="1014489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EVENTOS Y SEGURIDAD (20)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9B383B8-1639-4F37-5644-A074DA47A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45" y="2712307"/>
            <a:ext cx="4539049" cy="34042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83A3C6A-E0C9-275A-21A2-DEE2E2A8A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660" y="2697810"/>
            <a:ext cx="4732508" cy="34187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37644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xmlns="" id="{502500F0-D9E8-4890-9EF2-3FE730C38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360"/>
            <a:ext cx="10515600" cy="4470540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MX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FALSAS ALARMAS 				        	13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MX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C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TOTAL DE EMERGENCIAS Y EVENTOS ATENDIDOS                                          195</a:t>
            </a:r>
          </a:p>
        </p:txBody>
      </p:sp>
    </p:spTree>
    <p:extLst>
      <p:ext uri="{BB962C8B-B14F-4D97-AF65-F5344CB8AC3E}">
        <p14:creationId xmlns:p14="http://schemas.microsoft.com/office/powerpoint/2010/main" val="570453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92217F5-6381-AB5A-1EFD-57AE28C03A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1535" y="2792627"/>
            <a:ext cx="10062519" cy="3346492"/>
          </a:xfrm>
        </p:spPr>
        <p:txBody>
          <a:bodyPr>
            <a:noAutofit/>
          </a:bodyPr>
          <a:lstStyle/>
          <a:p>
            <a:r>
              <a:rPr lang="es-MX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RENDICIÓN DE CUENTAS DEL CUERPO DE BOMBEROS DEL CANTÓN PALORA DEL EJERCICIO FISCAL 2022</a:t>
            </a:r>
            <a:endParaRPr lang="es-EC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83ABE83-DBD1-3FB8-A57E-40A34B70E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4764087" y="311108"/>
            <a:ext cx="266382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866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95CE679-0268-EF7E-505F-58226C9D3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432" y="3008870"/>
            <a:ext cx="9391135" cy="1604663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C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INFORME DE CAPACITACIONES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C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2022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598CB63-C5FA-B1B5-6FB6-1FD8CEA32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000624" y="661045"/>
            <a:ext cx="219075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639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D44B51B-96B5-8AEE-D744-6540DFDDAC18}"/>
              </a:ext>
            </a:extLst>
          </p:cNvPr>
          <p:cNvSpPr txBox="1"/>
          <p:nvPr/>
        </p:nvSpPr>
        <p:spPr>
          <a:xfrm>
            <a:off x="111211" y="1384128"/>
            <a:ext cx="11969578" cy="995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ASOCIACIÓN DE COMERCIANTES DE PITAJAYA</a:t>
            </a:r>
          </a:p>
          <a:p>
            <a:pPr algn="ctr">
              <a:spcAft>
                <a:spcPts val="800"/>
              </a:spcAft>
            </a:pPr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SOBRE IMPLEMENTACIÓN DEL SISTEMA DE CONTRA INCENDIOS EN LOS CENTROS DE ACOPIO</a:t>
            </a:r>
            <a:r>
              <a:rPr lang="es-EC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3A6F85A-0F4E-C6C2-04B8-5E2E442B9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864" y="2562053"/>
            <a:ext cx="8546757" cy="38479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62275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99D0FDF-2B0B-70E7-B50E-2F755FE1920E}"/>
              </a:ext>
            </a:extLst>
          </p:cNvPr>
          <p:cNvSpPr txBox="1"/>
          <p:nvPr/>
        </p:nvSpPr>
        <p:spPr>
          <a:xfrm>
            <a:off x="172995" y="1562046"/>
            <a:ext cx="11701848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DOCENTES DE LA ESCUELA DE EDUCACIÓN BÁSICA “SANGAY”</a:t>
            </a:r>
          </a:p>
          <a:p>
            <a:pPr algn="ct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PRIMEROS AUXILIOS BÁSICOS Y USO Y MANEJO DE EXTINTORES 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1DEF88B-6859-74EA-220E-12F83CA66E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2" b="51351"/>
          <a:stretch/>
        </p:blipFill>
        <p:spPr>
          <a:xfrm>
            <a:off x="396235" y="3064475"/>
            <a:ext cx="5380940" cy="33363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7A9504A-6E3B-B6B5-B6E0-D6A40C531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27" y="3064475"/>
            <a:ext cx="5249951" cy="33363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71847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01EF914-AE35-5E7A-23C8-7EAD9885B3DA}"/>
              </a:ext>
            </a:extLst>
          </p:cNvPr>
          <p:cNvSpPr txBox="1"/>
          <p:nvPr/>
        </p:nvSpPr>
        <p:spPr>
          <a:xfrm>
            <a:off x="0" y="1446008"/>
            <a:ext cx="12192000" cy="1225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 DEL BANECUADOR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Y MANEJO DE EXTINTORES, EVACUACIÓN Y RESCATE </a:t>
            </a:r>
          </a:p>
        </p:txBody>
      </p:sp>
      <p:pic>
        <p:nvPicPr>
          <p:cNvPr id="2" name="Imagen 3">
            <a:extLst>
              <a:ext uri="{FF2B5EF4-FFF2-40B4-BE49-F238E27FC236}">
                <a16:creationId xmlns:a16="http://schemas.microsoft.com/office/drawing/2014/main" xmlns="" id="{F6EEE807-C8D6-6AA6-A90B-AFB16CEE8AA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972" y="2863292"/>
            <a:ext cx="4530522" cy="36878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C70C417-E584-80A8-5902-F9BDA20D4D1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4506" y="2863292"/>
            <a:ext cx="4486993" cy="36878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90603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CAFBD275-824D-5860-D839-D0983E12ADE3}"/>
              </a:ext>
            </a:extLst>
          </p:cNvPr>
          <p:cNvSpPr txBox="1"/>
          <p:nvPr/>
        </p:nvSpPr>
        <p:spPr>
          <a:xfrm>
            <a:off x="1713985" y="1425605"/>
            <a:ext cx="8764030" cy="1214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 DE LA EMPRESA DE AGUA POTABLE  </a:t>
            </a:r>
          </a:p>
          <a:p>
            <a:pPr algn="ctr"/>
            <a:r>
              <a:rPr lang="es-EC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Y MANEJO DE EXTINTORES</a:t>
            </a:r>
            <a:endParaRPr lang="es-EC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AE0C16A-38F4-5E1A-4209-122A0F9C9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9" y="2903838"/>
            <a:ext cx="5006034" cy="34289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DE964EB-C0C6-C751-3421-687C2104E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74" y="2903838"/>
            <a:ext cx="4963531" cy="33610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95263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7C526469-33CF-8D1A-F782-ABB931EF2A05}"/>
              </a:ext>
            </a:extLst>
          </p:cNvPr>
          <p:cNvSpPr txBox="1"/>
          <p:nvPr/>
        </p:nvSpPr>
        <p:spPr>
          <a:xfrm>
            <a:off x="127686" y="1384128"/>
            <a:ext cx="11936627" cy="1557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MORADORES Y PERSONAL DEL SEGURO SOCIAL CAMPESINO DE CONSORCIO CAÑARÍ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Y MANEJO DE EXTINTORES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AA2E040-27B9-D80C-AF72-DD4881BC3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9" y="3286137"/>
            <a:ext cx="4857653" cy="27354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52937DA-6147-2C36-DEA2-92AA1589B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582" y="3286137"/>
            <a:ext cx="4857653" cy="27354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80744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E0BEA15-FA55-7F07-85B7-9C3928C2FDCD}"/>
              </a:ext>
            </a:extLst>
          </p:cNvPr>
          <p:cNvSpPr txBox="1"/>
          <p:nvPr/>
        </p:nvSpPr>
        <p:spPr>
          <a:xfrm>
            <a:off x="1708837" y="1384128"/>
            <a:ext cx="8774326" cy="1225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 DEL CENTRO DE ACOPIO ORGANPIT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Y MANEJO DE EXTINTORES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26E84F3-DBDD-96CD-0CD8-C3D8F8615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11" y="2891947"/>
            <a:ext cx="4448433" cy="33428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4A1D932-8AC7-85A4-43B5-47C9F742A6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56" y="2920846"/>
            <a:ext cx="4448433" cy="33363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20835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7B708D9-774A-EF37-4443-B19F472CB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335" y="3330145"/>
            <a:ext cx="10602097" cy="22367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TOTAL DE CAPACITACIONES DURANTE EL AÑO 2022</a:t>
            </a:r>
          </a:p>
          <a:p>
            <a:pPr marL="0" indent="0" algn="ctr">
              <a:buNone/>
            </a:pPr>
            <a:r>
              <a:rPr lang="es-EC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(14)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87FA4D5-908D-420E-28B2-B0C329EA0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4814094" y="275624"/>
            <a:ext cx="2563812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34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1C5D85F-3830-FEDC-7B43-6F4224E17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765" y="3427972"/>
            <a:ext cx="10476470" cy="23226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C" sz="6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INSPECCIONES Y PERMISOS DE FUNCIONAMIENTO 2022</a:t>
            </a:r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C6482AB-94F2-7F88-C95A-9A6011E0D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4589462" y="297034"/>
            <a:ext cx="3013075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7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CA17BCEF-494D-9731-9C7C-A66037DEF5F6}"/>
              </a:ext>
            </a:extLst>
          </p:cNvPr>
          <p:cNvSpPr txBox="1"/>
          <p:nvPr/>
        </p:nvSpPr>
        <p:spPr>
          <a:xfrm>
            <a:off x="815546" y="1594193"/>
            <a:ext cx="10803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DEPARTAMENTO DE PREVENCIÓN DE INCENDIOS </a:t>
            </a:r>
            <a:endParaRPr lang="es-EC" sz="4000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618EF2FA-7875-E422-0D33-B45863F5E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799" y="2664192"/>
            <a:ext cx="11046402" cy="3558165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s-EC" altLang="es-EC" sz="4400" i="1" dirty="0">
                <a:ea typeface="Calibri" panose="020F0502020204030204" pitchFamily="34" charset="0"/>
                <a:cs typeface="Times New Roman" panose="02020603050405020304" pitchFamily="18" charset="0"/>
              </a:rPr>
              <a:t>Tiene como fin </a:t>
            </a:r>
            <a:r>
              <a:rPr lang="es-EC" altLang="es-EC" sz="4400" dirty="0">
                <a:ea typeface="Calibri" panose="020F0502020204030204" pitchFamily="34" charset="0"/>
                <a:cs typeface="Times New Roman" panose="02020603050405020304" pitchFamily="18" charset="0"/>
              </a:rPr>
              <a:t>dar asesoría, controlar y tratar de reducir los posibles riesgos en diferentes actividades de carácter social y comercial, mediante la implementación de medidas de seguridad. </a:t>
            </a:r>
          </a:p>
        </p:txBody>
      </p:sp>
    </p:spTree>
    <p:extLst>
      <p:ext uri="{BB962C8B-B14F-4D97-AF65-F5344CB8AC3E}">
        <p14:creationId xmlns:p14="http://schemas.microsoft.com/office/powerpoint/2010/main" val="387538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426F8D8-FF57-4157-21F3-7D403A4FD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45" y="2754999"/>
            <a:ext cx="10899690" cy="28173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8800" b="1" dirty="0">
                <a:latin typeface="+mn-lt"/>
                <a:cs typeface="Arial" charset="0"/>
              </a:rPr>
              <a:t>INFORME FINANCIERO </a:t>
            </a:r>
          </a:p>
          <a:p>
            <a:pPr marL="0" indent="0" algn="ctr">
              <a:buNone/>
            </a:pPr>
            <a:r>
              <a:rPr lang="es-EC" sz="8800" b="1" dirty="0">
                <a:latin typeface="+mn-lt"/>
                <a:cs typeface="Arial" charset="0"/>
              </a:rPr>
              <a:t>AÑO-2022</a:t>
            </a:r>
          </a:p>
          <a:p>
            <a:endParaRPr lang="es-EC" dirty="0"/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xmlns="" id="{E44EF929-449E-BE82-7CB9-263EB7439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4629110" y="364438"/>
            <a:ext cx="2933779" cy="239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546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CA17BCEF-494D-9731-9C7C-A66037DEF5F6}"/>
              </a:ext>
            </a:extLst>
          </p:cNvPr>
          <p:cNvSpPr txBox="1"/>
          <p:nvPr/>
        </p:nvSpPr>
        <p:spPr>
          <a:xfrm>
            <a:off x="2327188" y="1384128"/>
            <a:ext cx="7537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DEPARTAMENTO DE PREVENCIÓN DE INCENDIOS </a:t>
            </a:r>
            <a:endParaRPr lang="es-EC" sz="2800" dirty="0"/>
          </a:p>
        </p:txBody>
      </p:sp>
      <p:graphicFrame>
        <p:nvGraphicFramePr>
          <p:cNvPr id="2" name="7 Tabla">
            <a:extLst>
              <a:ext uri="{FF2B5EF4-FFF2-40B4-BE49-F238E27FC236}">
                <a16:creationId xmlns:a16="http://schemas.microsoft.com/office/drawing/2014/main" xmlns="" id="{B2771BA2-A807-D6AF-0370-F110D95EC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342587"/>
              </p:ext>
            </p:extLst>
          </p:nvPr>
        </p:nvGraphicFramePr>
        <p:xfrm>
          <a:off x="932655" y="2458996"/>
          <a:ext cx="10326688" cy="33846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84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318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963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157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20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INSPECCIONES Y PERMISOS DEL AÑO 2022</a:t>
                      </a:r>
                      <a:endParaRPr lang="es-MX" sz="20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571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N°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DESCRIPCIÓN 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u="none" strike="noStrike" dirty="0">
                          <a:effectLst/>
                        </a:rPr>
                        <a:t>CANTIDAD 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0302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1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Inspecciones realizadas </a:t>
                      </a:r>
                      <a:endParaRPr lang="es-EC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508</a:t>
                      </a:r>
                      <a:endParaRPr lang="es-EC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0302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effectLst/>
                        </a:rPr>
                        <a:t>2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800" u="none" strike="noStrike" dirty="0">
                          <a:effectLst/>
                        </a:rPr>
                        <a:t>Permisos a Locales Comerciales </a:t>
                      </a:r>
                      <a:endParaRPr lang="es-EC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482</a:t>
                      </a:r>
                      <a:endParaRPr lang="es-EC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0302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3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Locales que no terminaron el trámite correspondiente </a:t>
                      </a:r>
                      <a:endParaRPr lang="es-MX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  <a:endParaRPr lang="es-EC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0302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effectLst/>
                        </a:rPr>
                        <a:t>4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800" u="none" strike="noStrike" dirty="0">
                          <a:effectLst/>
                        </a:rPr>
                        <a:t>Aprobación de visto bueno en planos </a:t>
                      </a:r>
                      <a:endParaRPr lang="es-MX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s-EC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0302">
                <a:tc gridSpan="2">
                  <a:txBody>
                    <a:bodyPr/>
                    <a:lstStyle/>
                    <a:p>
                      <a:pPr algn="ctr" fontAlgn="b"/>
                      <a:endParaRPr lang="es-MX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EC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46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CA17BCEF-494D-9731-9C7C-A66037DEF5F6}"/>
              </a:ext>
            </a:extLst>
          </p:cNvPr>
          <p:cNvSpPr txBox="1"/>
          <p:nvPr/>
        </p:nvSpPr>
        <p:spPr>
          <a:xfrm>
            <a:off x="1795848" y="1396656"/>
            <a:ext cx="86003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DEPARTAMENTO DE PREVENCIÓN DE INCENDIOS </a:t>
            </a:r>
            <a:endParaRPr lang="es-EC" sz="3200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DEC4D455-BD02-ABBA-574D-D2AA723ADC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7371794"/>
              </p:ext>
            </p:extLst>
          </p:nvPr>
        </p:nvGraphicFramePr>
        <p:xfrm>
          <a:off x="561825" y="1865870"/>
          <a:ext cx="9571337" cy="4785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17572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0E190EF-78DD-CFEF-506C-300897AFB6A0}"/>
              </a:ext>
            </a:extLst>
          </p:cNvPr>
          <p:cNvSpPr txBox="1"/>
          <p:nvPr/>
        </p:nvSpPr>
        <p:spPr>
          <a:xfrm>
            <a:off x="2629544" y="1384128"/>
            <a:ext cx="69329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FOTOS DE INSPECCIONES 2022</a:t>
            </a:r>
            <a:endParaRPr lang="es-EC" sz="4000" dirty="0"/>
          </a:p>
        </p:txBody>
      </p:sp>
      <p:pic>
        <p:nvPicPr>
          <p:cNvPr id="7" name="Imagen 5">
            <a:extLst>
              <a:ext uri="{FF2B5EF4-FFF2-40B4-BE49-F238E27FC236}">
                <a16:creationId xmlns:a16="http://schemas.microsoft.com/office/drawing/2014/main" xmlns="" id="{E9991650-B216-C9CE-5884-3DB3E611FA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0163" y="2228850"/>
            <a:ext cx="4432300" cy="3829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3">
            <a:extLst>
              <a:ext uri="{FF2B5EF4-FFF2-40B4-BE49-F238E27FC236}">
                <a16:creationId xmlns:a16="http://schemas.microsoft.com/office/drawing/2014/main" xmlns="" id="{001F9291-7828-ED95-4CFF-E15E8027E7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4506" y="2228850"/>
            <a:ext cx="4432300" cy="3829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08291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1C5D85F-3830-FEDC-7B43-6F4224E17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764" y="3429000"/>
            <a:ext cx="10476470" cy="23226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6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DE BODEGA </a:t>
            </a:r>
          </a:p>
          <a:p>
            <a:pPr marL="0" indent="0" algn="ctr">
              <a:buNone/>
            </a:pPr>
            <a:r>
              <a:rPr lang="es-EC" sz="6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RENDICIÓN DE CUENTAS 2022</a:t>
            </a:r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C6482AB-94F2-7F88-C95A-9A6011E0D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4589462" y="297034"/>
            <a:ext cx="3013075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025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C6482AB-94F2-7F88-C95A-9A6011E0D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4589462" y="297034"/>
            <a:ext cx="3013075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Rectángulo">
            <a:extLst>
              <a:ext uri="{FF2B5EF4-FFF2-40B4-BE49-F238E27FC236}">
                <a16:creationId xmlns:a16="http://schemas.microsoft.com/office/drawing/2014/main" xmlns="" id="{A1482D70-1834-1A30-2D50-D42C3A3D3637}"/>
              </a:ext>
            </a:extLst>
          </p:cNvPr>
          <p:cNvSpPr/>
          <p:nvPr/>
        </p:nvSpPr>
        <p:spPr>
          <a:xfrm>
            <a:off x="580768" y="3144646"/>
            <a:ext cx="11368216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CONSTRUCCIÓN DE ESPACIO CUBIERTO Y VIVIENDA  DE LA ENTIDAD</a:t>
            </a:r>
          </a:p>
          <a:p>
            <a:pPr algn="ctr" eaLnBrk="1" hangingPunct="1">
              <a:defRPr/>
            </a:pPr>
            <a:r>
              <a:rPr lang="es-E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UN VALOR DE $ 79,561.62</a:t>
            </a:r>
            <a:endParaRPr lang="es-E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8581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7B708D9-774A-EF37-4443-B19F472CB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951" y="1728407"/>
            <a:ext cx="10602097" cy="6193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CONSTRUCCIÓN DE ESPACIO CUBIERTO Y VIVIENDA</a:t>
            </a:r>
            <a:endParaRPr lang="es-EC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87FA4D5-908D-420E-28B2-B0C329EA0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199674" y="164414"/>
            <a:ext cx="1792652" cy="156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8DBA218-7351-7EF9-F963-1B7FA23FAE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5" b="10408"/>
          <a:stretch/>
        </p:blipFill>
        <p:spPr>
          <a:xfrm>
            <a:off x="593125" y="2762592"/>
            <a:ext cx="5378174" cy="3495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EB6337E-E68F-1A6F-3756-930E38142F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64" b="10758"/>
          <a:stretch/>
        </p:blipFill>
        <p:spPr>
          <a:xfrm>
            <a:off x="6220702" y="2762592"/>
            <a:ext cx="5526772" cy="33540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647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1C5D85F-3830-FEDC-7B43-6F4224E17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765" y="3163330"/>
            <a:ext cx="10918224" cy="316332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C" sz="8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ADQUISICIÓN DE EQUIPOS Y </a:t>
            </a:r>
          </a:p>
          <a:p>
            <a:pPr marL="0" indent="0" algn="ctr">
              <a:buNone/>
            </a:pPr>
            <a:r>
              <a:rPr lang="es-EC" sz="8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HERRAMIENTAS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C6482AB-94F2-7F88-C95A-9A6011E0D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4589462" y="297034"/>
            <a:ext cx="3013075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924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61B1C56-B279-B392-7D48-3F22E2885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31" t="7387" r="36930" b="7207"/>
          <a:stretch/>
        </p:blipFill>
        <p:spPr>
          <a:xfrm rot="18576401">
            <a:off x="5232711" y="1181159"/>
            <a:ext cx="2010353" cy="5786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7B708D9-774A-EF37-4443-B19F472CB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951" y="1728407"/>
            <a:ext cx="10602097" cy="6193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ESCALERA TELESCÓPICA </a:t>
            </a:r>
            <a:endParaRPr lang="es-EC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87FA4D5-908D-420E-28B2-B0C329EA0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199674" y="164414"/>
            <a:ext cx="1792652" cy="156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223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1C5D85F-3830-FEDC-7B43-6F4224E17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763" y="3429000"/>
            <a:ext cx="10757587" cy="232268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C" sz="6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UNIDAD DE </a:t>
            </a:r>
            <a:r>
              <a:rPr lang="es-MX" sz="6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COMPRAS PÚBLICAS</a:t>
            </a:r>
            <a:r>
              <a:rPr lang="es-EC" sz="6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es-EC" sz="6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RENDICIÓN DE CUENTAS 2022</a:t>
            </a:r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C6482AB-94F2-7F88-C95A-9A6011E0D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4589462" y="297034"/>
            <a:ext cx="3013075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666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87FA4D5-908D-420E-28B2-B0C329EA0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199674" y="164414"/>
            <a:ext cx="1792652" cy="156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7 Tabla">
            <a:extLst>
              <a:ext uri="{FF2B5EF4-FFF2-40B4-BE49-F238E27FC236}">
                <a16:creationId xmlns:a16="http://schemas.microsoft.com/office/drawing/2014/main" xmlns="" id="{7509A277-D210-4C1E-8B17-6EDE6EDCF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991972"/>
              </p:ext>
            </p:extLst>
          </p:nvPr>
        </p:nvGraphicFramePr>
        <p:xfrm>
          <a:off x="244475" y="2150075"/>
          <a:ext cx="11703050" cy="398044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52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779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349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62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509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84638"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DETALLE DEL CONSUMO POR CONCEPTO DE SERVICIOS BÁSICO EJERCICIO FISCAL 2022</a:t>
                      </a:r>
                      <a:endParaRPr kumimoji="0" lang="es-EC" altLang="es-EC" sz="24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6" marR="68586" marT="0" marB="0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17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ÍTEM </a:t>
                      </a:r>
                      <a:endParaRPr kumimoji="0" lang="es-EC" altLang="es-EC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PARTIDA PRESUPUESTARIA </a:t>
                      </a:r>
                      <a:endParaRPr kumimoji="0" lang="es-EC" altLang="es-EC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DESCRIPCION DEL BIEN / SERVICIO</a:t>
                      </a:r>
                      <a:endParaRPr kumimoji="0" lang="es-EC" altLang="es-EC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MES</a:t>
                      </a:r>
                      <a:endParaRPr kumimoji="0" lang="es-EC" altLang="es-EC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MONTO   </a:t>
                      </a:r>
                      <a:endParaRPr kumimoji="0" lang="es-EC" altLang="es-EC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1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53.01.01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Servicio de agua potable 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$ 142.81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61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kumimoji="0" lang="es-EC" altLang="es-EC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53.01.04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Energía eléctrica 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$ 219.89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73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kumimoji="0" lang="es-EC" altLang="es-EC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53.01.05</a:t>
                      </a:r>
                      <a:endParaRPr kumimoji="0" lang="es-EC" altLang="es-EC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Servicio de uso de frecuencias 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$ 67.20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61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kumimoji="0" lang="es-EC" altLang="es-EC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53.01.05</a:t>
                      </a:r>
                      <a:endParaRPr kumimoji="0" lang="es-EC" altLang="es-EC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Servicio de internet 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$470.01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61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kumimoji="0" lang="es-EC" altLang="es-EC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53.01.05</a:t>
                      </a:r>
                      <a:endParaRPr kumimoji="0" lang="es-EC" altLang="es-EC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Servicio de telefonía  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$ 260.76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6144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SUMA TOTAL </a:t>
                      </a:r>
                      <a:endParaRPr kumimoji="0" lang="es-EC" altLang="es-EC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C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$ 1160.67</a:t>
                      </a:r>
                      <a:endParaRPr kumimoji="0" lang="es-EC" altLang="es-EC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63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426F8D8-FF57-4157-21F3-7D403A4FD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27" y="2199503"/>
            <a:ext cx="11392930" cy="4503566"/>
          </a:xfrm>
        </p:spPr>
        <p:txBody>
          <a:bodyPr>
            <a:normAutofit fontScale="92500" lnSpcReduction="10000"/>
          </a:bodyPr>
          <a:lstStyle/>
          <a:p>
            <a:pPr marL="0" indent="0" algn="just" eaLnBrk="1" hangingPunct="1">
              <a:spcBef>
                <a:spcPct val="0"/>
              </a:spcBef>
              <a:buNone/>
            </a:pPr>
            <a:r>
              <a:rPr lang="es-MX" altLang="es-EC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LEY DE DEFENSA CONTRA INCENDIOS</a:t>
            </a:r>
            <a:r>
              <a:rPr lang="es-MX" altLang="es-EC" sz="4300" dirty="0"/>
              <a:t>, en su   </a:t>
            </a:r>
            <a:r>
              <a:rPr lang="es-EC" altLang="es-EC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32</a:t>
            </a:r>
            <a:r>
              <a:rPr lang="es-EC" altLang="es-EC" sz="4300" dirty="0"/>
              <a:t>.- en el párrafo cuarto cita textualmente lo siguiente; “</a:t>
            </a:r>
            <a:r>
              <a:rPr lang="es-MX" altLang="es-EC" sz="4300" b="1" i="1" dirty="0"/>
              <a:t>Los recursos provenientes de la contribución adicional que se señala en los incisos anteriores, se distribuirán en los siguientes porcentajes: 30% para incrementos salariales; 10% para capacitación y entrenamiento; 50% para equipamiento; y, 10% para el seguro de vida y accidentes del personal bomberil”.</a:t>
            </a:r>
            <a:endParaRPr lang="es-EC" altLang="es-EC" sz="4300" b="1" i="1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xmlns="" id="{E44EF929-449E-BE82-7CB9-263EB7439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4951412" y="154931"/>
            <a:ext cx="2289175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0639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87FA4D5-908D-420E-28B2-B0C329EA0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199674" y="164414"/>
            <a:ext cx="1792652" cy="156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1 Tabla">
            <a:extLst>
              <a:ext uri="{FF2B5EF4-FFF2-40B4-BE49-F238E27FC236}">
                <a16:creationId xmlns:a16="http://schemas.microsoft.com/office/drawing/2014/main" xmlns="" id="{FF356CC7-8DD8-7482-15C2-E1B3279DD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468664"/>
              </p:ext>
            </p:extLst>
          </p:nvPr>
        </p:nvGraphicFramePr>
        <p:xfrm>
          <a:off x="469664" y="2003270"/>
          <a:ext cx="11252672" cy="403972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53562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7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790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912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RESUMEN PROCESOS DE ADQUISICIÓN BIENES/ CONTRATACIÓN DE SERVICIOS 2022</a:t>
                      </a:r>
                      <a:endParaRPr lang="es-EC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83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/>
                        </a:rPr>
                        <a:t>PROCEDIMIENTOS DE CONTRATACIÓN </a:t>
                      </a:r>
                      <a:endParaRPr lang="es-EC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/>
                        </a:rPr>
                        <a:t>CANTIDAD </a:t>
                      </a:r>
                      <a:endParaRPr lang="es-EC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/>
                        </a:rPr>
                        <a:t>VALOR </a:t>
                      </a:r>
                      <a:endParaRPr lang="es-EC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91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INFIMAS CUANTIAS </a:t>
                      </a:r>
                      <a:endParaRPr lang="es-EC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3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s-EC" sz="3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3200" dirty="0">
                          <a:effectLst/>
                        </a:rPr>
                        <a:t>   19,996.66</a:t>
                      </a:r>
                      <a:endParaRPr lang="es-EC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1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CATALOGO ELECTRONICO </a:t>
                      </a:r>
                      <a:endParaRPr lang="es-EC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3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s-EC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3200" dirty="0">
                          <a:effectLst/>
                        </a:rPr>
                        <a:t>    431,93</a:t>
                      </a:r>
                      <a:endParaRPr lang="es-EC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49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MENOR CUANTIA </a:t>
                      </a:r>
                      <a:endParaRPr lang="es-EC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3200" dirty="0">
                          <a:effectLst/>
                        </a:rPr>
                        <a:t>1</a:t>
                      </a:r>
                      <a:endParaRPr lang="es-EC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3200" dirty="0">
                          <a:effectLst/>
                        </a:rPr>
                        <a:t>   79,561.62 </a:t>
                      </a:r>
                      <a:endParaRPr lang="es-EC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7684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3200" dirty="0">
                          <a:effectLst/>
                        </a:rPr>
                        <a:t> SUMA TOTAL                                                                         </a:t>
                      </a:r>
                      <a:endParaRPr lang="es-EC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3200" dirty="0">
                          <a:effectLst/>
                        </a:rPr>
                        <a:t>    99,990.21</a:t>
                      </a:r>
                      <a:endParaRPr lang="es-EC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908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87FA4D5-908D-420E-28B2-B0C329EA0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199674" y="164414"/>
            <a:ext cx="1792652" cy="156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F94DE02-EF67-F27E-3C4B-CF85B62BF4FD}"/>
              </a:ext>
            </a:extLst>
          </p:cNvPr>
          <p:cNvSpPr txBox="1"/>
          <p:nvPr/>
        </p:nvSpPr>
        <p:spPr>
          <a:xfrm>
            <a:off x="2374042" y="1728406"/>
            <a:ext cx="74439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PROCEDIMIENTOS DE CONTRATACIÓN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xmlns="" id="{A298C293-1B33-E991-C1B5-4717058EBE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094008"/>
              </p:ext>
            </p:extLst>
          </p:nvPr>
        </p:nvGraphicFramePr>
        <p:xfrm>
          <a:off x="2518117" y="2419644"/>
          <a:ext cx="8032651" cy="427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20583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7B708D9-774A-EF37-4443-B19F472CB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950" y="542159"/>
            <a:ext cx="10602097" cy="6193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EQUIPO DE TRABAJO 2022</a:t>
            </a:r>
            <a:endParaRPr lang="es-EC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87FA4D5-908D-420E-28B2-B0C329EA0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53533" y="164415"/>
            <a:ext cx="1792652" cy="156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2B21EA9E-0876-4B13-B4EC-011B6FA85774}"/>
              </a:ext>
            </a:extLst>
          </p:cNvPr>
          <p:cNvSpPr txBox="1"/>
          <p:nvPr/>
        </p:nvSpPr>
        <p:spPr>
          <a:xfrm>
            <a:off x="1149178" y="1539281"/>
            <a:ext cx="94155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 OPERATIVO </a:t>
            </a:r>
          </a:p>
          <a:p>
            <a:r>
              <a:rPr lang="es-EC" sz="2400" dirty="0"/>
              <a:t>Tcrnl. Carreño Neyda</a:t>
            </a:r>
          </a:p>
          <a:p>
            <a:r>
              <a:rPr lang="es-EC" sz="2400" dirty="0"/>
              <a:t>Bro. Villa Hugo</a:t>
            </a:r>
          </a:p>
          <a:p>
            <a:r>
              <a:rPr lang="es-EC" sz="2400" dirty="0"/>
              <a:t>Bro. Layedra Ángel</a:t>
            </a:r>
          </a:p>
          <a:p>
            <a:r>
              <a:rPr lang="es-EC" sz="2400" dirty="0"/>
              <a:t>Bro. Calle Hernán </a:t>
            </a:r>
          </a:p>
          <a:p>
            <a:r>
              <a:rPr lang="es-EC" sz="2400" dirty="0"/>
              <a:t>Bro. Martínez </a:t>
            </a:r>
            <a:r>
              <a:rPr lang="es-EC" sz="2400" dirty="0" smtClean="0"/>
              <a:t>Luis</a:t>
            </a:r>
          </a:p>
          <a:p>
            <a:pPr algn="ctr"/>
            <a:endParaRPr lang="es-EC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 ADMINISTRATIVO</a:t>
            </a:r>
          </a:p>
          <a:p>
            <a:pPr algn="ctr"/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s-EC" sz="2400" dirty="0"/>
              <a:t>Ing. Nancy Zúñiga (Tesorera – Contadora)</a:t>
            </a:r>
          </a:p>
          <a:p>
            <a:r>
              <a:rPr lang="es-EC" sz="2400" dirty="0" smtClean="0"/>
              <a:t>Ing. Sumbana Paola  (Asistente administrativo)</a:t>
            </a:r>
          </a:p>
          <a:p>
            <a:r>
              <a:rPr lang="es-EC" sz="2400" dirty="0" smtClean="0"/>
              <a:t>Sra. </a:t>
            </a:r>
            <a:r>
              <a:rPr lang="es-EC" sz="2400" dirty="0" err="1" smtClean="0"/>
              <a:t>Inagan</a:t>
            </a:r>
            <a:r>
              <a:rPr lang="es-EC" sz="2400" dirty="0" smtClean="0"/>
              <a:t> </a:t>
            </a:r>
            <a:r>
              <a:rPr lang="es-EC" sz="2400" dirty="0" err="1" smtClean="0"/>
              <a:t>Carmita</a:t>
            </a:r>
            <a:r>
              <a:rPr lang="es-EC" sz="2400" dirty="0" smtClean="0"/>
              <a:t>  (Asistente administrativo)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316165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87FA4D5-908D-420E-28B2-B0C329EA0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199674" y="164414"/>
            <a:ext cx="1792652" cy="156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4 CuadroTexto">
            <a:extLst>
              <a:ext uri="{FF2B5EF4-FFF2-40B4-BE49-F238E27FC236}">
                <a16:creationId xmlns:a16="http://schemas.microsoft.com/office/drawing/2014/main" xmlns="" id="{AC92FEB8-28FA-0E12-951A-E2D23E6C7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955" y="1728406"/>
            <a:ext cx="8775099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C" altLang="es-EC" sz="2400" dirty="0"/>
              <a:t>Eterna gratitud a las instituciones públicas privadas y a todas las personas que de una u otra manera aportan con un granito de arenas en beneficio de esta noble institución bomberil.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C" altLang="es-EC" sz="24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C" altLang="es-EC" sz="2400" dirty="0"/>
              <a:t>De manera especial a todos mis compañeros quienes en sus horas libres también se encuentra constantemente colaborando en todo momento que se los requiere y a nuestras familias quienes de manera indirecta también colaboran con la sociedad con su paciencia, comprensión y sacrificio.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C" altLang="es-EC" sz="24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C" altLang="es-EC" sz="2400" dirty="0"/>
              <a:t>Nuestra familia y la colectividad son nuestro motor para seguir adelante trabajando sin mirar el reloj ni el peligro, siempre empeñados en proteger la vida y bienes de nuestros ciudadanos.</a:t>
            </a:r>
          </a:p>
        </p:txBody>
      </p:sp>
      <p:pic>
        <p:nvPicPr>
          <p:cNvPr id="7" name="Picture 2" descr="F:\Screenshot_2017-03-05-21-20-15.png">
            <a:extLst>
              <a:ext uri="{FF2B5EF4-FFF2-40B4-BE49-F238E27FC236}">
                <a16:creationId xmlns:a16="http://schemas.microsoft.com/office/drawing/2014/main" xmlns="" id="{EB4BF165-0A0A-97B5-4470-9B2D76DFA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-391" t="20195" r="407" b="17538"/>
          <a:stretch>
            <a:fillRect/>
          </a:stretch>
        </p:blipFill>
        <p:spPr bwMode="auto">
          <a:xfrm>
            <a:off x="205946" y="1488078"/>
            <a:ext cx="2914650" cy="5133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173484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87FA4D5-908D-420E-28B2-B0C329EA0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199674" y="164414"/>
            <a:ext cx="1792652" cy="156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Desgarga+gratis+los+mejores+gifs+animados+de+bomberos.+Imágenes+animadas+de+ bomberos+y+más+gifs+animados+como+gracias,+animales… | Bomberos, Imagenes  animadas, Gifs">
            <a:extLst>
              <a:ext uri="{FF2B5EF4-FFF2-40B4-BE49-F238E27FC236}">
                <a16:creationId xmlns:a16="http://schemas.microsoft.com/office/drawing/2014/main" xmlns="" id="{F3DAB822-EB8D-882F-C6AA-35936E93FE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544" y="1254072"/>
            <a:ext cx="3629025" cy="5239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xmlns="" id="{2A145D0F-6936-2870-15EE-A37839BA1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5" b="11528"/>
          <a:stretch>
            <a:fillRect/>
          </a:stretch>
        </p:blipFill>
        <p:spPr bwMode="auto">
          <a:xfrm rot="421962">
            <a:off x="2719602" y="1630577"/>
            <a:ext cx="7778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8006C9-180A-885A-5705-BFA0F1B56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09807" y="1841844"/>
            <a:ext cx="7331075" cy="406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9965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>
            <a:extLst>
              <a:ext uri="{FF2B5EF4-FFF2-40B4-BE49-F238E27FC236}">
                <a16:creationId xmlns:a16="http://schemas.microsoft.com/office/drawing/2014/main" xmlns="" id="{40DF4055-3308-346C-8DDB-DAA3E3D19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267731" y="297206"/>
            <a:ext cx="1441076" cy="117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3 Tabla">
            <a:extLst>
              <a:ext uri="{FF2B5EF4-FFF2-40B4-BE49-F238E27FC236}">
                <a16:creationId xmlns:a16="http://schemas.microsoft.com/office/drawing/2014/main" xmlns="" id="{A6488C32-7023-68E7-998E-B39DC7B7FE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435320"/>
              </p:ext>
            </p:extLst>
          </p:nvPr>
        </p:nvGraphicFramePr>
        <p:xfrm>
          <a:off x="173038" y="1241425"/>
          <a:ext cx="11751231" cy="4883975"/>
        </p:xfrm>
        <a:graphic>
          <a:graphicData uri="http://schemas.openxmlformats.org/drawingml/2006/table">
            <a:tbl>
              <a:tblPr/>
              <a:tblGrid>
                <a:gridCol w="1279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001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455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85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471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90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latin typeface="Calibri"/>
                        <a:ea typeface="Times New Roman"/>
                      </a:endParaRPr>
                    </a:p>
                  </a:txBody>
                  <a:tcPr marL="59267" marR="5926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latin typeface="Arial"/>
                          <a:ea typeface="Times New Roman"/>
                        </a:rPr>
                        <a:t>INGRESOS 2022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59267" marR="5926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latin typeface="Calibri"/>
                        <a:ea typeface="Times New Roman"/>
                      </a:endParaRPr>
                    </a:p>
                  </a:txBody>
                  <a:tcPr marL="59267" marR="5926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>
                        <a:latin typeface="Calibri"/>
                        <a:ea typeface="Times New Roman"/>
                      </a:endParaRPr>
                    </a:p>
                  </a:txBody>
                  <a:tcPr marL="59267" marR="5926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100" dirty="0">
                        <a:latin typeface="Calibri"/>
                        <a:ea typeface="Times New Roman"/>
                      </a:endParaRPr>
                    </a:p>
                  </a:txBody>
                  <a:tcPr marL="59267" marR="5926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8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Arial"/>
                          <a:ea typeface="Times New Roman"/>
                        </a:rPr>
                        <a:t>No. PART.</a:t>
                      </a:r>
                      <a:endParaRPr lang="es-ES" sz="1100" dirty="0">
                        <a:latin typeface="Times New Roman"/>
                        <a:ea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Arial"/>
                          <a:ea typeface="Times New Roman"/>
                        </a:rPr>
                        <a:t>CONCEPTO</a:t>
                      </a:r>
                      <a:endParaRPr lang="es-ES" sz="1100" dirty="0">
                        <a:latin typeface="Times New Roman"/>
                        <a:ea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Arial"/>
                          <a:ea typeface="Times New Roman"/>
                        </a:rPr>
                        <a:t>PRESUPUESTO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Arial"/>
                          <a:ea typeface="Times New Roman"/>
                        </a:rPr>
                        <a:t>CODIFICADO</a:t>
                      </a:r>
                      <a:endParaRPr lang="es-ES" sz="1100" dirty="0">
                        <a:latin typeface="Times New Roman"/>
                        <a:ea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Arial"/>
                          <a:ea typeface="Times New Roman"/>
                        </a:rPr>
                        <a:t>PRESUPUESTO EJECUTADO</a:t>
                      </a:r>
                      <a:endParaRPr lang="es-ES" sz="1100" dirty="0">
                        <a:latin typeface="Times New Roman"/>
                        <a:ea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Arial"/>
                          <a:ea typeface="Times New Roman"/>
                        </a:rPr>
                        <a:t>%</a:t>
                      </a:r>
                      <a:endParaRPr lang="es-ES" sz="1100" dirty="0">
                        <a:latin typeface="Times New Roman"/>
                        <a:ea typeface="Times New Roman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67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13.01.12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Licencias Patentes y permisos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1,000.00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7.47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0.003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82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13.01.31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Contribución Predial a favor de los Cuerpos de Bomberos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30,000.00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29,192.73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97.31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5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13.01.99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Otras Tasas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20,000.00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16,932.35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84.66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82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13.04.14</a:t>
                      </a:r>
                    </a:p>
                  </a:txBody>
                  <a:tcPr marL="59267" marR="592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Contribución Adicional provenientes de los Servicios de Alumbrado Eléctrico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114,000.00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99,987.54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87.81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0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37.01.03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De</a:t>
                      </a:r>
                      <a:r>
                        <a:rPr lang="es-ES" sz="2000" baseline="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Fondos Preasignados</a:t>
                      </a:r>
                      <a:endParaRPr lang="es-ES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50,000.00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41,424.98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82.85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1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ln>
                            <a:solidFill>
                              <a:schemeClr val="bg2">
                                <a:lumMod val="75000"/>
                              </a:schemeClr>
                            </a:solidFill>
                          </a:ln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38.01.01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De Cuentas por Cobrar 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2,000.00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1,884.82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94.24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88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 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SUMAN</a:t>
                      </a:r>
                      <a:endParaRPr lang="es-ES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217,000.00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189,429.89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87.29%</a:t>
                      </a:r>
                    </a:p>
                  </a:txBody>
                  <a:tcPr marL="59267" marR="5926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A1E791C-0527-E0C7-CBF0-6D304E4ABEC3}"/>
              </a:ext>
            </a:extLst>
          </p:cNvPr>
          <p:cNvSpPr txBox="1"/>
          <p:nvPr/>
        </p:nvSpPr>
        <p:spPr>
          <a:xfrm>
            <a:off x="2891482" y="189919"/>
            <a:ext cx="5993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FINANCIERO</a:t>
            </a:r>
          </a:p>
        </p:txBody>
      </p:sp>
    </p:spTree>
    <p:extLst>
      <p:ext uri="{BB962C8B-B14F-4D97-AF65-F5344CB8AC3E}">
        <p14:creationId xmlns:p14="http://schemas.microsoft.com/office/powerpoint/2010/main" val="1665803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>
            <a:extLst>
              <a:ext uri="{FF2B5EF4-FFF2-40B4-BE49-F238E27FC236}">
                <a16:creationId xmlns:a16="http://schemas.microsoft.com/office/drawing/2014/main" xmlns="" id="{40DF4055-3308-346C-8DDB-DAA3E3D19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173038" y="309562"/>
            <a:ext cx="1671058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2 Título">
            <a:extLst>
              <a:ext uri="{FF2B5EF4-FFF2-40B4-BE49-F238E27FC236}">
                <a16:creationId xmlns:a16="http://schemas.microsoft.com/office/drawing/2014/main" xmlns="" id="{F7E57A77-8DCC-37D2-FCE5-9FFD8E3C3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131" y="334921"/>
            <a:ext cx="8468691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C" alt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CUADRO ESTADISTICO DE INGRESOS 2022</a:t>
            </a:r>
          </a:p>
        </p:txBody>
      </p:sp>
      <p:graphicFrame>
        <p:nvGraphicFramePr>
          <p:cNvPr id="3" name="3 Marcador de contenido">
            <a:extLst>
              <a:ext uri="{FF2B5EF4-FFF2-40B4-BE49-F238E27FC236}">
                <a16:creationId xmlns:a16="http://schemas.microsoft.com/office/drawing/2014/main" xmlns="" id="{3EAC4B45-3B69-DB3A-550E-20552B5208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8715798"/>
              </p:ext>
            </p:extLst>
          </p:nvPr>
        </p:nvGraphicFramePr>
        <p:xfrm>
          <a:off x="1812131" y="1670050"/>
          <a:ext cx="8567737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hart" r:id="rId4" imgW="8763000" imgH="4629150" progId="Excel.Chart.8">
                  <p:embed/>
                </p:oleObj>
              </mc:Choice>
              <mc:Fallback>
                <p:oleObj name="Chart" r:id="rId4" imgW="8763000" imgH="4629150" progId="Excel.Chart.8">
                  <p:embed/>
                  <p:pic>
                    <p:nvPicPr>
                      <p:cNvPr id="9219" name="3 Marcador de contenido">
                        <a:extLst>
                          <a:ext uri="{FF2B5EF4-FFF2-40B4-BE49-F238E27FC236}">
                            <a16:creationId xmlns:a16="http://schemas.microsoft.com/office/drawing/2014/main" xmlns="" id="{69C7AB2B-A280-CD3E-FE34-D16AE2DDA6AA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131" y="1670050"/>
                        <a:ext cx="8567737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1058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>
            <a:extLst>
              <a:ext uri="{FF2B5EF4-FFF2-40B4-BE49-F238E27FC236}">
                <a16:creationId xmlns:a16="http://schemas.microsoft.com/office/drawing/2014/main" xmlns="" id="{40DF4055-3308-346C-8DDB-DAA3E3D19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173038" y="309563"/>
            <a:ext cx="1144587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Tabla">
            <a:extLst>
              <a:ext uri="{FF2B5EF4-FFF2-40B4-BE49-F238E27FC236}">
                <a16:creationId xmlns:a16="http://schemas.microsoft.com/office/drawing/2014/main" xmlns="" id="{C9949CA1-61A1-637B-76E4-C8C80ED1A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52850"/>
              </p:ext>
            </p:extLst>
          </p:nvPr>
        </p:nvGraphicFramePr>
        <p:xfrm>
          <a:off x="0" y="1053092"/>
          <a:ext cx="12018962" cy="5313480"/>
        </p:xfrm>
        <a:graphic>
          <a:graphicData uri="http://schemas.openxmlformats.org/drawingml/2006/table">
            <a:tbl>
              <a:tblPr/>
              <a:tblGrid>
                <a:gridCol w="15381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890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49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36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383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586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3609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47642">
                <a:tc>
                  <a:txBody>
                    <a:bodyPr/>
                    <a:lstStyle/>
                    <a:p>
                      <a:pPr algn="l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EGRESOS 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13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No. PART.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CONCEPTO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PRESUPUESTO INICIAL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REFORMAS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PRESUPUESTO CODIFICADO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PRESUPUESTO EJECUTADO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811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GASTO</a:t>
                      </a:r>
                      <a:r>
                        <a:rPr lang="es-ES" sz="14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EN PERSONAL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97,472.89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0.00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97,472.89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78,915.25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80.96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174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BIENES</a:t>
                      </a:r>
                      <a:r>
                        <a:rPr lang="es-ES" sz="14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Y SERVICIOS DE CONSUMO          CORRRIENTE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30,794.71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                </a:t>
                      </a:r>
                      <a:r>
                        <a:rPr lang="es-ES" sz="14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          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s-ES" sz="14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   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      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-11,132.30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19,662.41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17,225.45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87.61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783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OTROS GASTOS CORRIENTES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10,850.00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-2,377.56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8,472.44                   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8,074.55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95.30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811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5.8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TRANSFERENCIA</a:t>
                      </a:r>
                      <a:r>
                        <a:rPr lang="es-ES" sz="14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Y DONACIONES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1,000.00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1,000.00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562.15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56.22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811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7.5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OBRAS PUBLICAS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34,500.00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54,992.26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89,492.26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34,147.65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37.49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783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8.4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BIENES DE LARGA</a:t>
                      </a:r>
                      <a:r>
                        <a:rPr lang="es-ES" sz="14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DURACION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42,382.40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        -41,482.40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900.00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799.80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88.87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3923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                             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SUMAN: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    271,000.00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217,000.00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139,724.85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2785">
                <a:tc>
                  <a:txBody>
                    <a:bodyPr/>
                    <a:lstStyle/>
                    <a:p>
                      <a:pPr algn="l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5547">
                <a:tc>
                  <a:txBody>
                    <a:bodyPr/>
                    <a:lstStyle/>
                    <a:p>
                      <a:pPr algn="l" fontAlgn="b"/>
                      <a:endParaRPr lang="es-E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SALDO BCE. AÑO 2022: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29,365.21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26697">
                <a:tc>
                  <a:txBody>
                    <a:bodyPr/>
                    <a:lstStyle/>
                    <a:p>
                      <a:pPr algn="l" fontAlgn="b"/>
                      <a:endParaRPr lang="es-ES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PRESUPUESTO EJECUTADO EN PORCENTAJE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64.39%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110F2C6-C3F5-272C-8B76-4F6AC595E7E2}"/>
              </a:ext>
            </a:extLst>
          </p:cNvPr>
          <p:cNvSpPr txBox="1"/>
          <p:nvPr/>
        </p:nvSpPr>
        <p:spPr>
          <a:xfrm>
            <a:off x="2891482" y="189919"/>
            <a:ext cx="5993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FINANCIERO</a:t>
            </a:r>
          </a:p>
        </p:txBody>
      </p:sp>
    </p:spTree>
    <p:extLst>
      <p:ext uri="{BB962C8B-B14F-4D97-AF65-F5344CB8AC3E}">
        <p14:creationId xmlns:p14="http://schemas.microsoft.com/office/powerpoint/2010/main" val="1812374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xmlns="" id="{D50104AD-96CF-6F76-6709-7C410E6A7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4167187" y="261551"/>
            <a:ext cx="3857625" cy="298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A2EABC3-36F4-CCD0-661D-DE2328DB8968}"/>
              </a:ext>
            </a:extLst>
          </p:cNvPr>
          <p:cNvSpPr txBox="1"/>
          <p:nvPr/>
        </p:nvSpPr>
        <p:spPr>
          <a:xfrm>
            <a:off x="411890" y="3775674"/>
            <a:ext cx="113682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C" sz="6000" b="1" dirty="0"/>
              <a:t>INFORME DE </a:t>
            </a:r>
            <a:r>
              <a:rPr lang="es-EC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EMERGENCIAS</a:t>
            </a:r>
            <a:r>
              <a:rPr lang="es-EC" sz="6000" b="1" dirty="0"/>
              <a:t>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C" sz="6000" b="1" dirty="0"/>
              <a:t>AÑO 2022</a:t>
            </a:r>
          </a:p>
        </p:txBody>
      </p:sp>
    </p:spTree>
    <p:extLst>
      <p:ext uri="{BB962C8B-B14F-4D97-AF65-F5344CB8AC3E}">
        <p14:creationId xmlns:p14="http://schemas.microsoft.com/office/powerpoint/2010/main" val="837878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0BCF25-2AC1-B942-141C-2774A5205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6389" r="74141" b="81389"/>
          <a:stretch>
            <a:fillRect/>
          </a:stretch>
        </p:blipFill>
        <p:spPr bwMode="auto">
          <a:xfrm>
            <a:off x="5347494" y="206203"/>
            <a:ext cx="14970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CD7F471-4B0D-FBF3-ED4F-213CB7D539EE}"/>
              </a:ext>
            </a:extLst>
          </p:cNvPr>
          <p:cNvSpPr txBox="1"/>
          <p:nvPr/>
        </p:nvSpPr>
        <p:spPr>
          <a:xfrm>
            <a:off x="3251114" y="1419680"/>
            <a:ext cx="5689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ACCIDENTES DE TRANSITO  (34)</a:t>
            </a:r>
            <a:endParaRPr lang="es-EC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 descr="No hay ninguna descripción de la foto disponible.">
            <a:extLst>
              <a:ext uri="{FF2B5EF4-FFF2-40B4-BE49-F238E27FC236}">
                <a16:creationId xmlns:a16="http://schemas.microsoft.com/office/drawing/2014/main" xmlns="" id="{BB46D872-CF81-EE1E-7237-E651465FB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19" y="2486209"/>
            <a:ext cx="4967122" cy="37259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5F2AE3C-48B9-2182-ECEA-7DC92ECA4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505" y="2397211"/>
            <a:ext cx="4783205" cy="38149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86404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876</Words>
  <Application>Microsoft Office PowerPoint</Application>
  <PresentationFormat>Panorámica</PresentationFormat>
  <Paragraphs>245</Paragraphs>
  <Slides>44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Tema de Office</vt:lpstr>
      <vt:lpstr>Chart</vt:lpstr>
      <vt:lpstr>CUERPO DE BOMBEROS DEL CANTÓN  PALORA</vt:lpstr>
      <vt:lpstr>Presentación de PowerPoint</vt:lpstr>
      <vt:lpstr>Presentación de PowerPoint</vt:lpstr>
      <vt:lpstr>Presentación de PowerPoint</vt:lpstr>
      <vt:lpstr>Presentación de PowerPoint</vt:lpstr>
      <vt:lpstr>CUADRO ESTADISTICO DE INGRESOS 2022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CUERPO DE BOMBEROS DEL CANTÓN  PALORA</dc:title>
  <dc:creator>ANGEL RENE LAYEDRA LLERENA</dc:creator>
  <cp:lastModifiedBy>TuSoft</cp:lastModifiedBy>
  <cp:revision>8</cp:revision>
  <dcterms:created xsi:type="dcterms:W3CDTF">2023-05-05T14:39:37Z</dcterms:created>
  <dcterms:modified xsi:type="dcterms:W3CDTF">2023-05-25T21:37:09Z</dcterms:modified>
</cp:coreProperties>
</file>